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70" r:id="rId15"/>
    <p:sldId id="269" r:id="rId16"/>
    <p:sldId id="274" r:id="rId17"/>
    <p:sldId id="276" r:id="rId18"/>
    <p:sldId id="271" r:id="rId19"/>
    <p:sldId id="273" r:id="rId20"/>
    <p:sldId id="272"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72" autoAdjust="0"/>
    <p:restoredTop sz="94660"/>
  </p:normalViewPr>
  <p:slideViewPr>
    <p:cSldViewPr>
      <p:cViewPr>
        <p:scale>
          <a:sx n="80" d="100"/>
          <a:sy n="80" d="100"/>
        </p:scale>
        <p:origin x="-1738" y="-1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670140-9A49-4D3A-8AFE-ECD893EFDB4C}" type="datetimeFigureOut">
              <a:rPr lang="en-US" smtClean="0"/>
              <a:pPr/>
              <a:t>10/3/2011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EA8ACC-5F1E-43D1-B647-364452FED1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Paul Akiki © Fall 2011</a:t>
            </a:r>
            <a:endParaRPr lang="en-US" dirty="0"/>
          </a:p>
        </p:txBody>
      </p:sp>
      <p:sp>
        <p:nvSpPr>
          <p:cNvPr id="19" name="Footer Placeholder 18"/>
          <p:cNvSpPr>
            <a:spLocks noGrp="1"/>
          </p:cNvSpPr>
          <p:nvPr>
            <p:ph type="ftr" sz="quarter" idx="11"/>
          </p:nvPr>
        </p:nvSpPr>
        <p:spPr/>
        <p:txBody>
          <a:bodyPr/>
          <a:lstStyle/>
          <a:p>
            <a:r>
              <a:rPr lang="en-US" smtClean="0"/>
              <a:t>CSC 212 – Programming Design and Data Abstraction I</a:t>
            </a:r>
            <a:endParaRPr lang="en-US" dirty="0"/>
          </a:p>
        </p:txBody>
      </p:sp>
      <p:sp>
        <p:nvSpPr>
          <p:cNvPr id="27" name="Slide Number Placeholder 26"/>
          <p:cNvSpPr>
            <a:spLocks noGrp="1"/>
          </p:cNvSpPr>
          <p:nvPr>
            <p:ph type="sldNum" sz="quarter" idx="12"/>
          </p:nvPr>
        </p:nvSpPr>
        <p:spPr/>
        <p:txBody>
          <a:bodyPr/>
          <a:lstStyle/>
          <a:p>
            <a:fld id="{275B51CF-9E19-4712-A449-1AE263002D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Paul Akiki © Fall 2011</a:t>
            </a:r>
            <a:endParaRPr lang="en-US"/>
          </a:p>
        </p:txBody>
      </p:sp>
      <p:sp>
        <p:nvSpPr>
          <p:cNvPr id="6" name="Footer Placeholder 5"/>
          <p:cNvSpPr>
            <a:spLocks noGrp="1"/>
          </p:cNvSpPr>
          <p:nvPr>
            <p:ph type="ftr" sz="quarter" idx="11"/>
          </p:nvPr>
        </p:nvSpPr>
        <p:spPr/>
        <p:txBody>
          <a:bodyPr/>
          <a:lstStyle/>
          <a:p>
            <a:r>
              <a:rPr lang="en-US" smtClean="0"/>
              <a:t>CSC 212 – Programming Design and Data Abstraction I</a:t>
            </a:r>
            <a:endParaRPr lang="en-US"/>
          </a:p>
        </p:txBody>
      </p:sp>
      <p:sp>
        <p:nvSpPr>
          <p:cNvPr id="7" name="Slide Number Placeholder 6"/>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Paul Akiki © Fall 2011</a:t>
            </a:r>
            <a:endParaRPr lang="en-US"/>
          </a:p>
        </p:txBody>
      </p:sp>
      <p:sp>
        <p:nvSpPr>
          <p:cNvPr id="8" name="Footer Placeholder 7"/>
          <p:cNvSpPr>
            <a:spLocks noGrp="1"/>
          </p:cNvSpPr>
          <p:nvPr>
            <p:ph type="ftr" sz="quarter" idx="11"/>
          </p:nvPr>
        </p:nvSpPr>
        <p:spPr/>
        <p:txBody>
          <a:bodyPr/>
          <a:lstStyle/>
          <a:p>
            <a:r>
              <a:rPr lang="en-US" smtClean="0"/>
              <a:t>CSC 212 – Programming Design and Data Abstraction I</a:t>
            </a:r>
            <a:endParaRPr lang="en-US"/>
          </a:p>
        </p:txBody>
      </p:sp>
      <p:sp>
        <p:nvSpPr>
          <p:cNvPr id="9" name="Slide Number Placeholder 8"/>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Paul Akiki © Fall 2011</a:t>
            </a:r>
            <a:endParaRPr lang="en-US"/>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Paul Akiki © Fall 2011</a:t>
            </a:r>
            <a:endParaRPr lang="en-US"/>
          </a:p>
        </p:txBody>
      </p:sp>
      <p:sp>
        <p:nvSpPr>
          <p:cNvPr id="3" name="Footer Placeholder 2"/>
          <p:cNvSpPr>
            <a:spLocks noGrp="1"/>
          </p:cNvSpPr>
          <p:nvPr>
            <p:ph type="ftr" sz="quarter" idx="11"/>
          </p:nvPr>
        </p:nvSpPr>
        <p:spPr/>
        <p:txBody>
          <a:bodyPr/>
          <a:lstStyle/>
          <a:p>
            <a:r>
              <a:rPr lang="en-US" smtClean="0"/>
              <a:t>CSC 212 – Programming Design and Data Abstraction I</a:t>
            </a:r>
            <a:endParaRPr lang="en-US"/>
          </a:p>
        </p:txBody>
      </p:sp>
      <p:sp>
        <p:nvSpPr>
          <p:cNvPr id="4" name="Slide Number Placeholder 3"/>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Paul Akiki © Fall 2011</a:t>
            </a:r>
            <a:endParaRPr lang="en-US"/>
          </a:p>
        </p:txBody>
      </p:sp>
      <p:sp>
        <p:nvSpPr>
          <p:cNvPr id="6" name="Footer Placeholder 5"/>
          <p:cNvSpPr>
            <a:spLocks noGrp="1"/>
          </p:cNvSpPr>
          <p:nvPr>
            <p:ph type="ftr" sz="quarter" idx="11"/>
          </p:nvPr>
        </p:nvSpPr>
        <p:spPr/>
        <p:txBody>
          <a:bodyPr/>
          <a:lstStyle/>
          <a:p>
            <a:r>
              <a:rPr lang="en-US" smtClean="0"/>
              <a:t>CSC 212 – Programming Design and Data Abstraction I</a:t>
            </a:r>
            <a:endParaRPr lang="en-US"/>
          </a:p>
        </p:txBody>
      </p:sp>
      <p:sp>
        <p:nvSpPr>
          <p:cNvPr id="7" name="Slide Number Placeholder 6"/>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Paul Akiki © Fall 2011</a:t>
            </a:r>
            <a:endParaRPr lang="en-US"/>
          </a:p>
        </p:txBody>
      </p:sp>
      <p:sp>
        <p:nvSpPr>
          <p:cNvPr id="6" name="Footer Placeholder 5"/>
          <p:cNvSpPr>
            <a:spLocks noGrp="1"/>
          </p:cNvSpPr>
          <p:nvPr>
            <p:ph type="ftr" sz="quarter" idx="11"/>
          </p:nvPr>
        </p:nvSpPr>
        <p:spPr/>
        <p:txBody>
          <a:bodyPr/>
          <a:lstStyle/>
          <a:p>
            <a:r>
              <a:rPr lang="en-US" smtClean="0"/>
              <a:t>CSC 212 – Programming Design and Data Abstraction I</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75B51CF-9E19-4712-A449-1AE263002D4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b="1">
                <a:solidFill>
                  <a:schemeClr val="tx2">
                    <a:shade val="90000"/>
                  </a:schemeClr>
                </a:solidFill>
                <a:latin typeface="+mj-lt"/>
              </a:defRPr>
            </a:lvl1pPr>
          </a:lstStyle>
          <a:p>
            <a:r>
              <a:rPr lang="en-US" smtClean="0"/>
              <a:t>Paul Akiki © Fall 2011</a:t>
            </a:r>
            <a:endParaRPr lang="en-US" dirty="0"/>
          </a:p>
        </p:txBody>
      </p:sp>
      <p:sp>
        <p:nvSpPr>
          <p:cNvPr id="22" name="Footer Placeholder 21"/>
          <p:cNvSpPr>
            <a:spLocks noGrp="1"/>
          </p:cNvSpPr>
          <p:nvPr>
            <p:ph type="ftr" sz="quarter" idx="3"/>
          </p:nvPr>
        </p:nvSpPr>
        <p:spPr>
          <a:xfrm>
            <a:off x="2667000" y="6356350"/>
            <a:ext cx="3657600" cy="365125"/>
          </a:xfrm>
          <a:prstGeom prst="rect">
            <a:avLst/>
          </a:prstGeom>
        </p:spPr>
        <p:txBody>
          <a:bodyPr vert="horz" lIns="0" tIns="0" rIns="0" bIns="0" anchor="b"/>
          <a:lstStyle>
            <a:lvl1pPr algn="ctr" eaLnBrk="1" latinLnBrk="0" hangingPunct="1">
              <a:defRPr kumimoji="0" sz="1200" b="1">
                <a:solidFill>
                  <a:schemeClr val="tx2">
                    <a:shade val="90000"/>
                  </a:schemeClr>
                </a:solidFill>
                <a:latin typeface="+mj-lt"/>
              </a:defRPr>
            </a:lvl1pPr>
          </a:lstStyle>
          <a:p>
            <a:r>
              <a:rPr lang="en-US" dirty="0" smtClean="0"/>
              <a:t>CSC 212 – Programming Design and Data Abstraction I</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b="1">
                <a:solidFill>
                  <a:schemeClr val="tx2">
                    <a:shade val="90000"/>
                  </a:schemeClr>
                </a:solidFill>
                <a:latin typeface="+mj-lt"/>
              </a:defRPr>
            </a:lvl1pPr>
          </a:lstStyle>
          <a:p>
            <a:fld id="{275B51CF-9E19-4712-A449-1AE263002D4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hf hdr="0"/>
  <p:txStyles>
    <p:titleStyle>
      <a:lvl1pPr algn="l" rtl="0" eaLnBrk="1" latinLnBrk="0" hangingPunct="1">
        <a:spcBef>
          <a:spcPct val="0"/>
        </a:spcBef>
        <a:buNone/>
        <a:defRPr kumimoji="0" sz="36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Visual C++</a:t>
            </a:r>
            <a:endParaRPr lang="en-US" dirty="0"/>
          </a:p>
        </p:txBody>
      </p:sp>
      <p:sp>
        <p:nvSpPr>
          <p:cNvPr id="3" name="Subtitle 2"/>
          <p:cNvSpPr>
            <a:spLocks noGrp="1"/>
          </p:cNvSpPr>
          <p:nvPr>
            <p:ph type="subTitle" idx="1"/>
          </p:nvPr>
        </p:nvSpPr>
        <p:spPr/>
        <p:txBody>
          <a:bodyPr/>
          <a:lstStyle/>
          <a:p>
            <a:pPr algn="ctr"/>
            <a:r>
              <a:rPr lang="en-US" dirty="0" smtClean="0"/>
              <a:t>Lecture 1 – Introduction to C++ Programming</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1</a:t>
            </a:fld>
            <a:endParaRPr lang="en-US"/>
          </a:p>
        </p:txBody>
      </p:sp>
      <p:sp>
        <p:nvSpPr>
          <p:cNvPr id="6" name="Date Placeholder 5"/>
          <p:cNvSpPr>
            <a:spLocks noGrp="1"/>
          </p:cNvSpPr>
          <p:nvPr>
            <p:ph type="dt" sz="half" idx="10"/>
          </p:nvPr>
        </p:nvSpPr>
        <p:spPr/>
        <p:txBody>
          <a:bodyPr/>
          <a:lstStyle/>
          <a:p>
            <a:r>
              <a:rPr lang="en-US" smtClean="0"/>
              <a:t>Paul Akiki © Fall 2011</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graphicFrame>
        <p:nvGraphicFramePr>
          <p:cNvPr id="6" name="Content Placeholder 5"/>
          <p:cNvGraphicFramePr>
            <a:graphicFrameLocks noGrp="1"/>
          </p:cNvGraphicFramePr>
          <p:nvPr>
            <p:ph idx="1"/>
          </p:nvPr>
        </p:nvGraphicFramePr>
        <p:xfrm>
          <a:off x="457200" y="2575560"/>
          <a:ext cx="8229600" cy="2225040"/>
        </p:xfrm>
        <a:graphic>
          <a:graphicData uri="http://schemas.openxmlformats.org/drawingml/2006/table">
            <a:tbl>
              <a:tblPr firstRow="1" bandRow="1">
                <a:tableStyleId>{5C22544A-7EE6-4342-B048-85BDC9FD1C3A}</a:tableStyleId>
              </a:tblPr>
              <a:tblGrid>
                <a:gridCol w="1295400"/>
                <a:gridCol w="6934200"/>
              </a:tblGrid>
              <a:tr h="370840">
                <a:tc>
                  <a:txBody>
                    <a:bodyPr/>
                    <a:lstStyle/>
                    <a:p>
                      <a:pPr algn="ctr"/>
                      <a:r>
                        <a:rPr lang="en-US" dirty="0" smtClean="0">
                          <a:latin typeface="+mj-lt"/>
                        </a:rPr>
                        <a:t>Data Type</a:t>
                      </a:r>
                      <a:endParaRPr lang="en-US" dirty="0">
                        <a:latin typeface="+mj-lt"/>
                      </a:endParaRPr>
                    </a:p>
                  </a:txBody>
                  <a:tcPr/>
                </a:tc>
                <a:tc>
                  <a:txBody>
                    <a:bodyPr/>
                    <a:lstStyle/>
                    <a:p>
                      <a:pPr algn="ctr"/>
                      <a:r>
                        <a:rPr lang="en-US" dirty="0" smtClean="0">
                          <a:latin typeface="+mj-lt"/>
                        </a:rPr>
                        <a:t>Description</a:t>
                      </a:r>
                      <a:endParaRPr lang="en-US" dirty="0">
                        <a:latin typeface="+mj-lt"/>
                      </a:endParaRPr>
                    </a:p>
                  </a:txBody>
                  <a:tcPr/>
                </a:tc>
              </a:tr>
              <a:tr h="370840">
                <a:tc>
                  <a:txBody>
                    <a:bodyPr/>
                    <a:lstStyle/>
                    <a:p>
                      <a:pPr algn="ctr"/>
                      <a:r>
                        <a:rPr lang="en-US" dirty="0" err="1" smtClean="0">
                          <a:latin typeface="+mj-lt"/>
                        </a:rPr>
                        <a:t>int</a:t>
                      </a:r>
                      <a:endParaRPr lang="en-US" dirty="0">
                        <a:latin typeface="+mj-lt"/>
                      </a:endParaRPr>
                    </a:p>
                  </a:txBody>
                  <a:tcPr/>
                </a:tc>
                <a:tc>
                  <a:txBody>
                    <a:bodyPr/>
                    <a:lstStyle/>
                    <a:p>
                      <a:pPr algn="ctr"/>
                      <a:r>
                        <a:rPr lang="en-US" dirty="0" smtClean="0">
                          <a:latin typeface="+mj-lt"/>
                        </a:rPr>
                        <a:t>Integer Variables</a:t>
                      </a:r>
                      <a:endParaRPr lang="en-US" dirty="0">
                        <a:latin typeface="+mj-lt"/>
                      </a:endParaRPr>
                    </a:p>
                  </a:txBody>
                  <a:tcPr/>
                </a:tc>
              </a:tr>
              <a:tr h="370840">
                <a:tc>
                  <a:txBody>
                    <a:bodyPr/>
                    <a:lstStyle/>
                    <a:p>
                      <a:pPr algn="ctr"/>
                      <a:r>
                        <a:rPr lang="en-US" dirty="0" smtClean="0">
                          <a:latin typeface="+mj-lt"/>
                        </a:rPr>
                        <a:t>double</a:t>
                      </a:r>
                      <a:endParaRPr lang="en-US" dirty="0">
                        <a:latin typeface="+mj-lt"/>
                      </a:endParaRPr>
                    </a:p>
                  </a:txBody>
                  <a:tcPr/>
                </a:tc>
                <a:tc>
                  <a:txBody>
                    <a:bodyPr/>
                    <a:lstStyle/>
                    <a:p>
                      <a:pPr algn="ctr"/>
                      <a:r>
                        <a:rPr lang="en-US" dirty="0" smtClean="0">
                          <a:latin typeface="+mj-lt"/>
                        </a:rPr>
                        <a:t>Decimal Variables</a:t>
                      </a:r>
                      <a:endParaRPr lang="en-US" dirty="0">
                        <a:latin typeface="+mj-lt"/>
                      </a:endParaRPr>
                    </a:p>
                  </a:txBody>
                  <a:tcPr/>
                </a:tc>
              </a:tr>
              <a:tr h="370840">
                <a:tc>
                  <a:txBody>
                    <a:bodyPr/>
                    <a:lstStyle/>
                    <a:p>
                      <a:pPr algn="ctr"/>
                      <a:r>
                        <a:rPr lang="en-US" dirty="0" smtClean="0">
                          <a:latin typeface="+mj-lt"/>
                        </a:rPr>
                        <a:t>float</a:t>
                      </a:r>
                      <a:endParaRPr lang="en-US" dirty="0">
                        <a:latin typeface="+mj-lt"/>
                      </a:endParaRPr>
                    </a:p>
                  </a:txBody>
                  <a:tcPr/>
                </a:tc>
                <a:tc>
                  <a:txBody>
                    <a:bodyPr/>
                    <a:lstStyle/>
                    <a:p>
                      <a:pPr algn="ctr"/>
                      <a:r>
                        <a:rPr lang="en-US" dirty="0" smtClean="0">
                          <a:latin typeface="+mj-lt"/>
                        </a:rPr>
                        <a:t>Decimal Variables</a:t>
                      </a:r>
                      <a:endParaRPr lang="en-US" dirty="0">
                        <a:latin typeface="+mj-lt"/>
                      </a:endParaRPr>
                    </a:p>
                  </a:txBody>
                  <a:tcPr/>
                </a:tc>
              </a:tr>
              <a:tr h="370840">
                <a:tc>
                  <a:txBody>
                    <a:bodyPr/>
                    <a:lstStyle/>
                    <a:p>
                      <a:pPr algn="ctr"/>
                      <a:r>
                        <a:rPr lang="en-US" dirty="0" smtClean="0">
                          <a:latin typeface="+mj-lt"/>
                        </a:rPr>
                        <a:t>char</a:t>
                      </a:r>
                      <a:endParaRPr lang="en-US" dirty="0">
                        <a:latin typeface="+mj-lt"/>
                      </a:endParaRPr>
                    </a:p>
                  </a:txBody>
                  <a:tcPr/>
                </a:tc>
                <a:tc>
                  <a:txBody>
                    <a:bodyPr/>
                    <a:lstStyle/>
                    <a:p>
                      <a:pPr algn="ctr"/>
                      <a:r>
                        <a:rPr lang="en-US" dirty="0" smtClean="0">
                          <a:latin typeface="+mj-lt"/>
                        </a:rPr>
                        <a:t>Character Variables</a:t>
                      </a:r>
                      <a:endParaRPr lang="en-US" dirty="0">
                        <a:latin typeface="+mj-lt"/>
                      </a:endParaRPr>
                    </a:p>
                  </a:txBody>
                  <a:tcPr/>
                </a:tc>
              </a:tr>
              <a:tr h="370840">
                <a:tc>
                  <a:txBody>
                    <a:bodyPr/>
                    <a:lstStyle/>
                    <a:p>
                      <a:pPr algn="ctr"/>
                      <a:r>
                        <a:rPr lang="en-US" dirty="0" err="1" smtClean="0">
                          <a:latin typeface="+mj-lt"/>
                        </a:rPr>
                        <a:t>bool</a:t>
                      </a:r>
                      <a:endParaRPr lang="en-US" dirty="0">
                        <a:latin typeface="+mj-lt"/>
                      </a:endParaRPr>
                    </a:p>
                  </a:txBody>
                  <a:tcPr/>
                </a:tc>
                <a:tc>
                  <a:txBody>
                    <a:bodyPr/>
                    <a:lstStyle/>
                    <a:p>
                      <a:pPr algn="ctr"/>
                      <a:r>
                        <a:rPr lang="en-US" dirty="0" smtClean="0">
                          <a:latin typeface="+mj-lt"/>
                        </a:rPr>
                        <a:t>Boolean Variables (true</a:t>
                      </a:r>
                      <a:r>
                        <a:rPr lang="en-US" baseline="0" dirty="0" smtClean="0">
                          <a:latin typeface="+mj-lt"/>
                        </a:rPr>
                        <a:t> or false)</a:t>
                      </a:r>
                      <a:endParaRPr lang="en-US" dirty="0">
                        <a:latin typeface="+mj-lt"/>
                      </a:endParaRPr>
                    </a:p>
                  </a:txBody>
                  <a:tcPr/>
                </a:tc>
              </a:tr>
            </a:tbl>
          </a:graphicData>
        </a:graphic>
      </p:graphicFrame>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10</a:t>
            </a:fld>
            <a:endParaRPr lang="en-US"/>
          </a:p>
        </p:txBody>
      </p:sp>
      <p:sp>
        <p:nvSpPr>
          <p:cNvPr id="7" name="Date Placeholder 6"/>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Adding Two Integers</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11</a:t>
            </a:fld>
            <a:endParaRPr lang="en-US"/>
          </a:p>
        </p:txBody>
      </p:sp>
      <p:pic>
        <p:nvPicPr>
          <p:cNvPr id="1026" name="Picture 2"/>
          <p:cNvPicPr>
            <a:picLocks noChangeAspect="1" noChangeArrowheads="1"/>
          </p:cNvPicPr>
          <p:nvPr/>
        </p:nvPicPr>
        <p:blipFill>
          <a:blip r:embed="rId2"/>
          <a:srcRect/>
          <a:stretch>
            <a:fillRect/>
          </a:stretch>
        </p:blipFill>
        <p:spPr bwMode="auto">
          <a:xfrm>
            <a:off x="381000" y="1971675"/>
            <a:ext cx="5391150" cy="4352925"/>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Operators</a:t>
            </a:r>
            <a:endParaRPr lang="en-US" dirty="0"/>
          </a:p>
        </p:txBody>
      </p:sp>
      <p:graphicFrame>
        <p:nvGraphicFramePr>
          <p:cNvPr id="6" name="Content Placeholder 5"/>
          <p:cNvGraphicFramePr>
            <a:graphicFrameLocks noGrp="1"/>
          </p:cNvGraphicFramePr>
          <p:nvPr>
            <p:ph idx="1"/>
          </p:nvPr>
        </p:nvGraphicFramePr>
        <p:xfrm>
          <a:off x="457200" y="2575560"/>
          <a:ext cx="8229600" cy="2225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latin typeface="+mj-lt"/>
                        </a:rPr>
                        <a:t>C++ Operation</a:t>
                      </a:r>
                      <a:endParaRPr lang="en-US" dirty="0">
                        <a:latin typeface="+mj-lt"/>
                      </a:endParaRPr>
                    </a:p>
                  </a:txBody>
                  <a:tcPr/>
                </a:tc>
                <a:tc>
                  <a:txBody>
                    <a:bodyPr/>
                    <a:lstStyle/>
                    <a:p>
                      <a:pPr algn="ctr"/>
                      <a:r>
                        <a:rPr lang="en-US" dirty="0" smtClean="0">
                          <a:latin typeface="+mj-lt"/>
                        </a:rPr>
                        <a:t>Arithmetic</a:t>
                      </a:r>
                      <a:r>
                        <a:rPr lang="en-US" baseline="0" dirty="0" smtClean="0">
                          <a:latin typeface="+mj-lt"/>
                        </a:rPr>
                        <a:t> Operator</a:t>
                      </a:r>
                      <a:endParaRPr lang="en-US" dirty="0">
                        <a:latin typeface="+mj-lt"/>
                      </a:endParaRPr>
                    </a:p>
                  </a:txBody>
                  <a:tcPr/>
                </a:tc>
                <a:tc>
                  <a:txBody>
                    <a:bodyPr/>
                    <a:lstStyle/>
                    <a:p>
                      <a:pPr algn="ctr"/>
                      <a:r>
                        <a:rPr lang="en-US" dirty="0" smtClean="0">
                          <a:latin typeface="+mj-lt"/>
                        </a:rPr>
                        <a:t>C++ Expression</a:t>
                      </a:r>
                      <a:endParaRPr lang="en-US" dirty="0">
                        <a:latin typeface="+mj-lt"/>
                      </a:endParaRPr>
                    </a:p>
                  </a:txBody>
                  <a:tcPr/>
                </a:tc>
              </a:tr>
              <a:tr h="370840">
                <a:tc>
                  <a:txBody>
                    <a:bodyPr/>
                    <a:lstStyle/>
                    <a:p>
                      <a:pPr algn="ctr"/>
                      <a:r>
                        <a:rPr lang="en-US" dirty="0" smtClean="0">
                          <a:latin typeface="+mj-lt"/>
                        </a:rPr>
                        <a:t>Addition</a:t>
                      </a:r>
                      <a:endParaRPr lang="en-US" dirty="0">
                        <a:latin typeface="+mj-lt"/>
                      </a:endParaRPr>
                    </a:p>
                  </a:txBody>
                  <a:tcPr/>
                </a:tc>
                <a:tc>
                  <a:txBody>
                    <a:bodyPr/>
                    <a:lstStyle/>
                    <a:p>
                      <a:pPr algn="ctr"/>
                      <a:r>
                        <a:rPr lang="en-US" b="1" dirty="0" smtClean="0">
                          <a:latin typeface="+mj-lt"/>
                        </a:rPr>
                        <a:t>+</a:t>
                      </a:r>
                      <a:endParaRPr lang="en-US" b="1" dirty="0">
                        <a:latin typeface="+mj-lt"/>
                      </a:endParaRPr>
                    </a:p>
                  </a:txBody>
                  <a:tcPr/>
                </a:tc>
                <a:tc>
                  <a:txBody>
                    <a:bodyPr/>
                    <a:lstStyle/>
                    <a:p>
                      <a:pPr algn="ctr"/>
                      <a:r>
                        <a:rPr lang="en-US" dirty="0" smtClean="0">
                          <a:latin typeface="+mj-lt"/>
                        </a:rPr>
                        <a:t>a</a:t>
                      </a:r>
                      <a:r>
                        <a:rPr lang="en-US" baseline="0" dirty="0" smtClean="0">
                          <a:latin typeface="+mj-lt"/>
                        </a:rPr>
                        <a:t> + b</a:t>
                      </a:r>
                      <a:endParaRPr lang="en-US" dirty="0">
                        <a:latin typeface="+mj-lt"/>
                      </a:endParaRPr>
                    </a:p>
                  </a:txBody>
                  <a:tcPr/>
                </a:tc>
              </a:tr>
              <a:tr h="370840">
                <a:tc>
                  <a:txBody>
                    <a:bodyPr/>
                    <a:lstStyle/>
                    <a:p>
                      <a:pPr algn="ctr"/>
                      <a:r>
                        <a:rPr lang="en-US" dirty="0" smtClean="0">
                          <a:latin typeface="+mj-lt"/>
                        </a:rPr>
                        <a:t>Subtraction</a:t>
                      </a:r>
                      <a:endParaRPr lang="en-US" dirty="0">
                        <a:latin typeface="+mj-lt"/>
                      </a:endParaRPr>
                    </a:p>
                  </a:txBody>
                  <a:tcPr/>
                </a:tc>
                <a:tc>
                  <a:txBody>
                    <a:bodyPr/>
                    <a:lstStyle/>
                    <a:p>
                      <a:pPr algn="ctr"/>
                      <a:r>
                        <a:rPr lang="en-US" b="1" dirty="0" smtClean="0">
                          <a:latin typeface="+mj-lt"/>
                        </a:rPr>
                        <a:t>-</a:t>
                      </a:r>
                      <a:endParaRPr lang="en-US" b="1" dirty="0">
                        <a:latin typeface="+mj-lt"/>
                      </a:endParaRPr>
                    </a:p>
                  </a:txBody>
                  <a:tcPr/>
                </a:tc>
                <a:tc>
                  <a:txBody>
                    <a:bodyPr/>
                    <a:lstStyle/>
                    <a:p>
                      <a:pPr algn="ctr"/>
                      <a:r>
                        <a:rPr lang="en-US" dirty="0" smtClean="0">
                          <a:latin typeface="+mj-lt"/>
                        </a:rPr>
                        <a:t>a</a:t>
                      </a:r>
                      <a:r>
                        <a:rPr lang="en-US" baseline="0" dirty="0" smtClean="0">
                          <a:latin typeface="+mj-lt"/>
                        </a:rPr>
                        <a:t> – b</a:t>
                      </a:r>
                      <a:endParaRPr lang="en-US" dirty="0">
                        <a:latin typeface="+mj-lt"/>
                      </a:endParaRPr>
                    </a:p>
                  </a:txBody>
                  <a:tcPr/>
                </a:tc>
              </a:tr>
              <a:tr h="370840">
                <a:tc>
                  <a:txBody>
                    <a:bodyPr/>
                    <a:lstStyle/>
                    <a:p>
                      <a:pPr algn="ctr"/>
                      <a:r>
                        <a:rPr lang="en-US" dirty="0" smtClean="0">
                          <a:latin typeface="+mj-lt"/>
                        </a:rPr>
                        <a:t>Multiplication</a:t>
                      </a:r>
                      <a:endParaRPr lang="en-US" dirty="0">
                        <a:latin typeface="+mj-lt"/>
                      </a:endParaRPr>
                    </a:p>
                  </a:txBody>
                  <a:tcPr/>
                </a:tc>
                <a:tc>
                  <a:txBody>
                    <a:bodyPr/>
                    <a:lstStyle/>
                    <a:p>
                      <a:pPr algn="ctr"/>
                      <a:r>
                        <a:rPr lang="en-US" b="1" dirty="0" smtClean="0">
                          <a:latin typeface="+mj-lt"/>
                        </a:rPr>
                        <a:t>*</a:t>
                      </a:r>
                      <a:endParaRPr lang="en-US" b="1" dirty="0">
                        <a:latin typeface="+mj-lt"/>
                      </a:endParaRPr>
                    </a:p>
                  </a:txBody>
                  <a:tcPr/>
                </a:tc>
                <a:tc>
                  <a:txBody>
                    <a:bodyPr/>
                    <a:lstStyle/>
                    <a:p>
                      <a:pPr algn="ctr"/>
                      <a:r>
                        <a:rPr lang="en-US" dirty="0" smtClean="0">
                          <a:latin typeface="+mj-lt"/>
                        </a:rPr>
                        <a:t>a</a:t>
                      </a:r>
                      <a:r>
                        <a:rPr lang="en-US" baseline="0" dirty="0" smtClean="0">
                          <a:latin typeface="+mj-lt"/>
                        </a:rPr>
                        <a:t> * b</a:t>
                      </a:r>
                      <a:endParaRPr lang="en-US" dirty="0">
                        <a:latin typeface="+mj-lt"/>
                      </a:endParaRPr>
                    </a:p>
                  </a:txBody>
                  <a:tcPr/>
                </a:tc>
              </a:tr>
              <a:tr h="370840">
                <a:tc>
                  <a:txBody>
                    <a:bodyPr/>
                    <a:lstStyle/>
                    <a:p>
                      <a:pPr algn="ctr"/>
                      <a:r>
                        <a:rPr lang="en-US" dirty="0" smtClean="0">
                          <a:latin typeface="+mj-lt"/>
                        </a:rPr>
                        <a:t>Division</a:t>
                      </a:r>
                      <a:endParaRPr lang="en-US" dirty="0">
                        <a:latin typeface="+mj-lt"/>
                      </a:endParaRPr>
                    </a:p>
                  </a:txBody>
                  <a:tcPr/>
                </a:tc>
                <a:tc>
                  <a:txBody>
                    <a:bodyPr/>
                    <a:lstStyle/>
                    <a:p>
                      <a:pPr algn="ctr"/>
                      <a:r>
                        <a:rPr lang="en-US" b="1" dirty="0" smtClean="0">
                          <a:latin typeface="+mj-lt"/>
                        </a:rPr>
                        <a:t>/</a:t>
                      </a:r>
                      <a:endParaRPr lang="en-US" b="1" dirty="0">
                        <a:latin typeface="+mj-lt"/>
                      </a:endParaRPr>
                    </a:p>
                  </a:txBody>
                  <a:tcPr/>
                </a:tc>
                <a:tc>
                  <a:txBody>
                    <a:bodyPr/>
                    <a:lstStyle/>
                    <a:p>
                      <a:pPr algn="ctr"/>
                      <a:r>
                        <a:rPr lang="en-US" dirty="0" smtClean="0">
                          <a:latin typeface="+mj-lt"/>
                        </a:rPr>
                        <a:t>a</a:t>
                      </a:r>
                      <a:r>
                        <a:rPr lang="en-US" baseline="0" dirty="0" smtClean="0">
                          <a:latin typeface="+mj-lt"/>
                        </a:rPr>
                        <a:t> / b</a:t>
                      </a:r>
                      <a:endParaRPr lang="en-US" dirty="0">
                        <a:latin typeface="+mj-lt"/>
                      </a:endParaRPr>
                    </a:p>
                  </a:txBody>
                  <a:tcPr/>
                </a:tc>
              </a:tr>
              <a:tr h="370840">
                <a:tc>
                  <a:txBody>
                    <a:bodyPr/>
                    <a:lstStyle/>
                    <a:p>
                      <a:pPr algn="ctr"/>
                      <a:r>
                        <a:rPr lang="en-US" dirty="0" smtClean="0">
                          <a:latin typeface="+mj-lt"/>
                        </a:rPr>
                        <a:t>Modulus</a:t>
                      </a:r>
                      <a:endParaRPr lang="en-US" dirty="0">
                        <a:latin typeface="+mj-lt"/>
                      </a:endParaRPr>
                    </a:p>
                  </a:txBody>
                  <a:tcPr/>
                </a:tc>
                <a:tc>
                  <a:txBody>
                    <a:bodyPr/>
                    <a:lstStyle/>
                    <a:p>
                      <a:pPr algn="ctr"/>
                      <a:r>
                        <a:rPr lang="en-US" b="1" dirty="0" smtClean="0">
                          <a:latin typeface="+mj-lt"/>
                        </a:rPr>
                        <a:t>%</a:t>
                      </a:r>
                      <a:endParaRPr lang="en-US" b="1" dirty="0">
                        <a:latin typeface="+mj-lt"/>
                      </a:endParaRPr>
                    </a:p>
                  </a:txBody>
                  <a:tcPr/>
                </a:tc>
                <a:tc>
                  <a:txBody>
                    <a:bodyPr/>
                    <a:lstStyle/>
                    <a:p>
                      <a:pPr algn="ctr"/>
                      <a:r>
                        <a:rPr lang="en-US" dirty="0" smtClean="0">
                          <a:latin typeface="+mj-lt"/>
                        </a:rPr>
                        <a:t>a</a:t>
                      </a:r>
                      <a:r>
                        <a:rPr lang="en-US" baseline="0" dirty="0" smtClean="0">
                          <a:latin typeface="+mj-lt"/>
                        </a:rPr>
                        <a:t> % b</a:t>
                      </a:r>
                      <a:endParaRPr lang="en-US" dirty="0">
                        <a:latin typeface="+mj-lt"/>
                      </a:endParaRPr>
                    </a:p>
                  </a:txBody>
                  <a:tcPr/>
                </a:tc>
              </a:tr>
            </a:tbl>
          </a:graphicData>
        </a:graphic>
      </p:graphicFrame>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12</a:t>
            </a:fld>
            <a:endParaRPr lang="en-US"/>
          </a:p>
        </p:txBody>
      </p:sp>
      <p:sp>
        <p:nvSpPr>
          <p:cNvPr id="7" name="Date Placeholder 6"/>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 and Relational Operators</a:t>
            </a:r>
            <a:endParaRPr lang="en-US" dirty="0"/>
          </a:p>
        </p:txBody>
      </p:sp>
      <p:graphicFrame>
        <p:nvGraphicFramePr>
          <p:cNvPr id="6" name="Content Placeholder 5"/>
          <p:cNvGraphicFramePr>
            <a:graphicFrameLocks noGrp="1"/>
          </p:cNvGraphicFramePr>
          <p:nvPr>
            <p:ph idx="1"/>
          </p:nvPr>
        </p:nvGraphicFramePr>
        <p:xfrm>
          <a:off x="457200" y="4013200"/>
          <a:ext cx="8229600" cy="1854200"/>
        </p:xfrm>
        <a:graphic>
          <a:graphicData uri="http://schemas.openxmlformats.org/drawingml/2006/table">
            <a:tbl>
              <a:tblPr firstRow="1" bandRow="1">
                <a:tableStyleId>{5C22544A-7EE6-4342-B048-85BDC9FD1C3A}</a:tableStyleId>
              </a:tblPr>
              <a:tblGrid>
                <a:gridCol w="2743200"/>
                <a:gridCol w="2133600"/>
                <a:gridCol w="3352800"/>
              </a:tblGrid>
              <a:tr h="370840">
                <a:tc>
                  <a:txBody>
                    <a:bodyPr/>
                    <a:lstStyle/>
                    <a:p>
                      <a:pPr algn="ctr"/>
                      <a:r>
                        <a:rPr lang="en-US" dirty="0" smtClean="0">
                          <a:latin typeface="+mj-lt"/>
                        </a:rPr>
                        <a:t>Relational Operators</a:t>
                      </a:r>
                      <a:endParaRPr lang="en-US" dirty="0">
                        <a:latin typeface="+mj-lt"/>
                      </a:endParaRPr>
                    </a:p>
                  </a:txBody>
                  <a:tcPr/>
                </a:tc>
                <a:tc>
                  <a:txBody>
                    <a:bodyPr/>
                    <a:lstStyle/>
                    <a:p>
                      <a:pPr algn="ctr"/>
                      <a:r>
                        <a:rPr lang="en-US" dirty="0" smtClean="0">
                          <a:latin typeface="+mj-lt"/>
                        </a:rPr>
                        <a:t>C++ Condition</a:t>
                      </a:r>
                      <a:endParaRPr lang="en-US" dirty="0">
                        <a:latin typeface="+mj-lt"/>
                      </a:endParaRPr>
                    </a:p>
                  </a:txBody>
                  <a:tcPr/>
                </a:tc>
                <a:tc>
                  <a:txBody>
                    <a:bodyPr/>
                    <a:lstStyle/>
                    <a:p>
                      <a:pPr algn="ctr"/>
                      <a:r>
                        <a:rPr lang="en-US" dirty="0" smtClean="0">
                          <a:latin typeface="+mj-lt"/>
                        </a:rPr>
                        <a:t>Description</a:t>
                      </a:r>
                      <a:endParaRPr lang="en-US" dirty="0">
                        <a:latin typeface="+mj-lt"/>
                      </a:endParaRPr>
                    </a:p>
                  </a:txBody>
                  <a:tcPr/>
                </a:tc>
              </a:tr>
              <a:tr h="370840">
                <a:tc>
                  <a:txBody>
                    <a:bodyPr/>
                    <a:lstStyle/>
                    <a:p>
                      <a:pPr algn="ctr"/>
                      <a:r>
                        <a:rPr lang="en-US" b="1" dirty="0" smtClean="0">
                          <a:latin typeface="+mj-lt"/>
                        </a:rPr>
                        <a:t>&gt;</a:t>
                      </a:r>
                      <a:endParaRPr lang="en-US" b="1" dirty="0">
                        <a:latin typeface="+mj-lt"/>
                      </a:endParaRPr>
                    </a:p>
                  </a:txBody>
                  <a:tcPr/>
                </a:tc>
                <a:tc>
                  <a:txBody>
                    <a:bodyPr/>
                    <a:lstStyle/>
                    <a:p>
                      <a:pPr algn="ctr"/>
                      <a:r>
                        <a:rPr lang="en-US" dirty="0" smtClean="0">
                          <a:latin typeface="+mj-lt"/>
                        </a:rPr>
                        <a:t>x</a:t>
                      </a:r>
                      <a:r>
                        <a:rPr lang="en-US" baseline="0" dirty="0" smtClean="0">
                          <a:latin typeface="+mj-lt"/>
                        </a:rPr>
                        <a:t> &gt; y</a:t>
                      </a:r>
                      <a:endParaRPr lang="en-US" dirty="0">
                        <a:latin typeface="+mj-lt"/>
                      </a:endParaRPr>
                    </a:p>
                  </a:txBody>
                  <a:tcPr/>
                </a:tc>
                <a:tc>
                  <a:txBody>
                    <a:bodyPr/>
                    <a:lstStyle/>
                    <a:p>
                      <a:pPr algn="ctr"/>
                      <a:r>
                        <a:rPr lang="en-US" dirty="0" smtClean="0">
                          <a:latin typeface="+mj-lt"/>
                        </a:rPr>
                        <a:t>x</a:t>
                      </a:r>
                      <a:r>
                        <a:rPr lang="en-US" baseline="0" dirty="0" smtClean="0">
                          <a:latin typeface="+mj-lt"/>
                        </a:rPr>
                        <a:t> is greater than y</a:t>
                      </a:r>
                      <a:endParaRPr lang="en-US" dirty="0">
                        <a:latin typeface="+mj-lt"/>
                      </a:endParaRPr>
                    </a:p>
                  </a:txBody>
                  <a:tcPr/>
                </a:tc>
              </a:tr>
              <a:tr h="370840">
                <a:tc>
                  <a:txBody>
                    <a:bodyPr/>
                    <a:lstStyle/>
                    <a:p>
                      <a:pPr algn="ctr"/>
                      <a:r>
                        <a:rPr lang="en-US" b="1" dirty="0" smtClean="0">
                          <a:latin typeface="+mj-lt"/>
                        </a:rPr>
                        <a:t>&gt;=</a:t>
                      </a:r>
                      <a:endParaRPr lang="en-US" b="1" dirty="0">
                        <a:latin typeface="+mj-lt"/>
                      </a:endParaRPr>
                    </a:p>
                  </a:txBody>
                  <a:tcPr/>
                </a:tc>
                <a:tc>
                  <a:txBody>
                    <a:bodyPr/>
                    <a:lstStyle/>
                    <a:p>
                      <a:pPr algn="ctr"/>
                      <a:r>
                        <a:rPr lang="en-US" dirty="0" smtClean="0">
                          <a:latin typeface="+mj-lt"/>
                        </a:rPr>
                        <a:t>x</a:t>
                      </a:r>
                      <a:r>
                        <a:rPr lang="en-US" baseline="0" dirty="0" smtClean="0">
                          <a:latin typeface="+mj-lt"/>
                        </a:rPr>
                        <a:t> &gt;= y</a:t>
                      </a:r>
                      <a:endParaRPr lang="en-US" dirty="0">
                        <a:latin typeface="+mj-lt"/>
                      </a:endParaRPr>
                    </a:p>
                  </a:txBody>
                  <a:tcPr/>
                </a:tc>
                <a:tc>
                  <a:txBody>
                    <a:bodyPr/>
                    <a:lstStyle/>
                    <a:p>
                      <a:pPr algn="ctr"/>
                      <a:r>
                        <a:rPr lang="en-US" dirty="0" smtClean="0">
                          <a:latin typeface="+mj-lt"/>
                        </a:rPr>
                        <a:t>x</a:t>
                      </a:r>
                      <a:r>
                        <a:rPr lang="en-US" baseline="0" dirty="0" smtClean="0">
                          <a:latin typeface="+mj-lt"/>
                        </a:rPr>
                        <a:t> is greater than or equal to y</a:t>
                      </a:r>
                      <a:endParaRPr lang="en-US" dirty="0">
                        <a:latin typeface="+mj-lt"/>
                      </a:endParaRPr>
                    </a:p>
                  </a:txBody>
                  <a:tcPr/>
                </a:tc>
              </a:tr>
              <a:tr h="370840">
                <a:tc>
                  <a:txBody>
                    <a:bodyPr/>
                    <a:lstStyle/>
                    <a:p>
                      <a:pPr algn="ctr"/>
                      <a:r>
                        <a:rPr lang="en-US" b="1" dirty="0" smtClean="0">
                          <a:latin typeface="+mj-lt"/>
                        </a:rPr>
                        <a:t>&lt;</a:t>
                      </a:r>
                      <a:endParaRPr lang="en-US" b="1" dirty="0">
                        <a:latin typeface="+mj-lt"/>
                      </a:endParaRPr>
                    </a:p>
                  </a:txBody>
                  <a:tcPr/>
                </a:tc>
                <a:tc>
                  <a:txBody>
                    <a:bodyPr/>
                    <a:lstStyle/>
                    <a:p>
                      <a:pPr algn="ctr"/>
                      <a:r>
                        <a:rPr lang="en-US" dirty="0" smtClean="0">
                          <a:latin typeface="+mj-lt"/>
                        </a:rPr>
                        <a:t>x</a:t>
                      </a:r>
                      <a:r>
                        <a:rPr lang="en-US" baseline="0" dirty="0" smtClean="0">
                          <a:latin typeface="+mj-lt"/>
                        </a:rPr>
                        <a:t> &lt; y</a:t>
                      </a:r>
                      <a:endParaRPr lang="en-US" dirty="0">
                        <a:latin typeface="+mj-lt"/>
                      </a:endParaRPr>
                    </a:p>
                  </a:txBody>
                  <a:tcPr/>
                </a:tc>
                <a:tc>
                  <a:txBody>
                    <a:bodyPr/>
                    <a:lstStyle/>
                    <a:p>
                      <a:pPr algn="ctr"/>
                      <a:r>
                        <a:rPr lang="en-US" dirty="0" smtClean="0">
                          <a:latin typeface="+mj-lt"/>
                        </a:rPr>
                        <a:t>x</a:t>
                      </a:r>
                      <a:r>
                        <a:rPr lang="en-US" baseline="0" dirty="0" smtClean="0">
                          <a:latin typeface="+mj-lt"/>
                        </a:rPr>
                        <a:t> is less than y</a:t>
                      </a:r>
                      <a:endParaRPr lang="en-US" dirty="0">
                        <a:latin typeface="+mj-lt"/>
                      </a:endParaRPr>
                    </a:p>
                  </a:txBody>
                  <a:tcPr/>
                </a:tc>
              </a:tr>
              <a:tr h="370840">
                <a:tc>
                  <a:txBody>
                    <a:bodyPr/>
                    <a:lstStyle/>
                    <a:p>
                      <a:pPr algn="ctr"/>
                      <a:r>
                        <a:rPr lang="en-US" b="1" dirty="0" smtClean="0">
                          <a:latin typeface="+mj-lt"/>
                        </a:rPr>
                        <a:t>&lt;=</a:t>
                      </a:r>
                      <a:endParaRPr lang="en-US" b="1" dirty="0">
                        <a:latin typeface="+mj-lt"/>
                      </a:endParaRPr>
                    </a:p>
                  </a:txBody>
                  <a:tcPr/>
                </a:tc>
                <a:tc>
                  <a:txBody>
                    <a:bodyPr/>
                    <a:lstStyle/>
                    <a:p>
                      <a:pPr algn="ctr"/>
                      <a:r>
                        <a:rPr lang="en-US" dirty="0" smtClean="0">
                          <a:latin typeface="+mj-lt"/>
                        </a:rPr>
                        <a:t>x</a:t>
                      </a:r>
                      <a:r>
                        <a:rPr lang="en-US" baseline="0" dirty="0" smtClean="0">
                          <a:latin typeface="+mj-lt"/>
                        </a:rPr>
                        <a:t> &lt;= y</a:t>
                      </a:r>
                      <a:endParaRPr lang="en-US" dirty="0">
                        <a:latin typeface="+mj-lt"/>
                      </a:endParaRPr>
                    </a:p>
                  </a:txBody>
                  <a:tcPr/>
                </a:tc>
                <a:tc>
                  <a:txBody>
                    <a:bodyPr/>
                    <a:lstStyle/>
                    <a:p>
                      <a:pPr algn="ctr"/>
                      <a:r>
                        <a:rPr lang="en-US" dirty="0" smtClean="0">
                          <a:latin typeface="+mj-lt"/>
                        </a:rPr>
                        <a:t>x</a:t>
                      </a:r>
                      <a:r>
                        <a:rPr lang="en-US" baseline="0" dirty="0" smtClean="0">
                          <a:latin typeface="+mj-lt"/>
                        </a:rPr>
                        <a:t> is less than or equal to y</a:t>
                      </a:r>
                      <a:endParaRPr lang="en-US" dirty="0">
                        <a:latin typeface="+mj-lt"/>
                      </a:endParaRPr>
                    </a:p>
                  </a:txBody>
                  <a:tcPr/>
                </a:tc>
              </a:tr>
            </a:tbl>
          </a:graphicData>
        </a:graphic>
      </p:graphicFrame>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13</a:t>
            </a:fld>
            <a:endParaRPr lang="en-US"/>
          </a:p>
        </p:txBody>
      </p:sp>
      <p:graphicFrame>
        <p:nvGraphicFramePr>
          <p:cNvPr id="7" name="Content Placeholder 5"/>
          <p:cNvGraphicFramePr>
            <a:graphicFrameLocks/>
          </p:cNvGraphicFramePr>
          <p:nvPr/>
        </p:nvGraphicFramePr>
        <p:xfrm>
          <a:off x="457200" y="2468880"/>
          <a:ext cx="8229600" cy="1112520"/>
        </p:xfrm>
        <a:graphic>
          <a:graphicData uri="http://schemas.openxmlformats.org/drawingml/2006/table">
            <a:tbl>
              <a:tblPr firstRow="1" bandRow="1">
                <a:tableStyleId>{5C22544A-7EE6-4342-B048-85BDC9FD1C3A}</a:tableStyleId>
              </a:tblPr>
              <a:tblGrid>
                <a:gridCol w="2743200"/>
                <a:gridCol w="2133600"/>
                <a:gridCol w="3352800"/>
              </a:tblGrid>
              <a:tr h="370840">
                <a:tc>
                  <a:txBody>
                    <a:bodyPr/>
                    <a:lstStyle/>
                    <a:p>
                      <a:pPr algn="ctr"/>
                      <a:r>
                        <a:rPr lang="en-US" dirty="0" smtClean="0">
                          <a:latin typeface="+mj-lt"/>
                        </a:rPr>
                        <a:t>Equality</a:t>
                      </a:r>
                      <a:r>
                        <a:rPr lang="en-US" baseline="0" dirty="0" smtClean="0">
                          <a:latin typeface="+mj-lt"/>
                        </a:rPr>
                        <a:t> Operators</a:t>
                      </a:r>
                      <a:endParaRPr lang="en-US" dirty="0">
                        <a:latin typeface="+mj-lt"/>
                      </a:endParaRPr>
                    </a:p>
                  </a:txBody>
                  <a:tcPr/>
                </a:tc>
                <a:tc>
                  <a:txBody>
                    <a:bodyPr/>
                    <a:lstStyle/>
                    <a:p>
                      <a:pPr algn="ctr"/>
                      <a:r>
                        <a:rPr lang="en-US" dirty="0" smtClean="0">
                          <a:latin typeface="+mj-lt"/>
                        </a:rPr>
                        <a:t>C++ Condition</a:t>
                      </a:r>
                      <a:endParaRPr lang="en-US" dirty="0">
                        <a:latin typeface="+mj-lt"/>
                      </a:endParaRPr>
                    </a:p>
                  </a:txBody>
                  <a:tcPr/>
                </a:tc>
                <a:tc>
                  <a:txBody>
                    <a:bodyPr/>
                    <a:lstStyle/>
                    <a:p>
                      <a:pPr algn="ctr"/>
                      <a:r>
                        <a:rPr lang="en-US" dirty="0" smtClean="0">
                          <a:latin typeface="+mj-lt"/>
                        </a:rPr>
                        <a:t>Description</a:t>
                      </a:r>
                      <a:endParaRPr lang="en-US" dirty="0">
                        <a:latin typeface="+mj-lt"/>
                      </a:endParaRPr>
                    </a:p>
                  </a:txBody>
                  <a:tcPr/>
                </a:tc>
              </a:tr>
              <a:tr h="370840">
                <a:tc>
                  <a:txBody>
                    <a:bodyPr/>
                    <a:lstStyle/>
                    <a:p>
                      <a:pPr algn="ctr"/>
                      <a:r>
                        <a:rPr lang="en-US" b="1" dirty="0" smtClean="0">
                          <a:latin typeface="+mj-lt"/>
                        </a:rPr>
                        <a:t>==</a:t>
                      </a:r>
                      <a:endParaRPr lang="en-US" b="1" dirty="0">
                        <a:latin typeface="+mj-lt"/>
                      </a:endParaRPr>
                    </a:p>
                  </a:txBody>
                  <a:tcPr/>
                </a:tc>
                <a:tc>
                  <a:txBody>
                    <a:bodyPr/>
                    <a:lstStyle/>
                    <a:p>
                      <a:pPr algn="ctr"/>
                      <a:r>
                        <a:rPr lang="en-US" dirty="0" smtClean="0">
                          <a:latin typeface="+mj-lt"/>
                        </a:rPr>
                        <a:t>x == y</a:t>
                      </a:r>
                      <a:endParaRPr lang="en-US" dirty="0">
                        <a:latin typeface="+mj-lt"/>
                      </a:endParaRPr>
                    </a:p>
                  </a:txBody>
                  <a:tcPr/>
                </a:tc>
                <a:tc>
                  <a:txBody>
                    <a:bodyPr/>
                    <a:lstStyle/>
                    <a:p>
                      <a:pPr algn="ctr"/>
                      <a:r>
                        <a:rPr lang="en-US" dirty="0" smtClean="0">
                          <a:latin typeface="+mj-lt"/>
                        </a:rPr>
                        <a:t>x</a:t>
                      </a:r>
                      <a:r>
                        <a:rPr lang="en-US" baseline="0" dirty="0" smtClean="0">
                          <a:latin typeface="+mj-lt"/>
                        </a:rPr>
                        <a:t> is equal to y</a:t>
                      </a:r>
                      <a:endParaRPr lang="en-US" dirty="0">
                        <a:latin typeface="+mj-lt"/>
                      </a:endParaRPr>
                    </a:p>
                  </a:txBody>
                  <a:tcPr/>
                </a:tc>
              </a:tr>
              <a:tr h="370840">
                <a:tc>
                  <a:txBody>
                    <a:bodyPr/>
                    <a:lstStyle/>
                    <a:p>
                      <a:pPr algn="ctr"/>
                      <a:r>
                        <a:rPr lang="en-US" b="1" dirty="0" smtClean="0">
                          <a:latin typeface="+mj-lt"/>
                        </a:rPr>
                        <a:t>!=</a:t>
                      </a:r>
                      <a:endParaRPr lang="en-US" b="1" dirty="0">
                        <a:latin typeface="+mj-lt"/>
                      </a:endParaRPr>
                    </a:p>
                  </a:txBody>
                  <a:tcPr/>
                </a:tc>
                <a:tc>
                  <a:txBody>
                    <a:bodyPr/>
                    <a:lstStyle/>
                    <a:p>
                      <a:pPr algn="ctr"/>
                      <a:r>
                        <a:rPr lang="en-US" dirty="0" smtClean="0">
                          <a:latin typeface="+mj-lt"/>
                        </a:rPr>
                        <a:t>x !=</a:t>
                      </a:r>
                      <a:r>
                        <a:rPr lang="en-US" baseline="0" dirty="0" smtClean="0">
                          <a:latin typeface="+mj-lt"/>
                        </a:rPr>
                        <a:t> y</a:t>
                      </a:r>
                      <a:endParaRPr lang="en-US" dirty="0">
                        <a:latin typeface="+mj-lt"/>
                      </a:endParaRPr>
                    </a:p>
                  </a:txBody>
                  <a:tcPr/>
                </a:tc>
                <a:tc>
                  <a:txBody>
                    <a:bodyPr/>
                    <a:lstStyle/>
                    <a:p>
                      <a:pPr algn="ctr"/>
                      <a:r>
                        <a:rPr lang="en-US" dirty="0" smtClean="0">
                          <a:latin typeface="+mj-lt"/>
                        </a:rPr>
                        <a:t>x</a:t>
                      </a:r>
                      <a:r>
                        <a:rPr lang="en-US" baseline="0" dirty="0" smtClean="0">
                          <a:latin typeface="+mj-lt"/>
                        </a:rPr>
                        <a:t> is not equal to y</a:t>
                      </a:r>
                      <a:endParaRPr lang="en-US" dirty="0">
                        <a:latin typeface="+mj-lt"/>
                      </a:endParaRPr>
                    </a:p>
                  </a:txBody>
                  <a:tcPr/>
                </a:tc>
              </a:tr>
            </a:tbl>
          </a:graphicData>
        </a:graphic>
      </p:graphicFrame>
      <p:sp>
        <p:nvSpPr>
          <p:cNvPr id="8" name="Date Placeholder 7"/>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if condition syntax</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14</a:t>
            </a:fld>
            <a:endParaRPr lang="en-US"/>
          </a:p>
        </p:txBody>
      </p:sp>
      <p:pic>
        <p:nvPicPr>
          <p:cNvPr id="1028" name="Picture 4"/>
          <p:cNvPicPr>
            <a:picLocks noChangeAspect="1" noChangeArrowheads="1"/>
          </p:cNvPicPr>
          <p:nvPr/>
        </p:nvPicPr>
        <p:blipFill>
          <a:blip r:embed="rId2"/>
          <a:srcRect/>
          <a:stretch>
            <a:fillRect/>
          </a:stretch>
        </p:blipFill>
        <p:spPr bwMode="auto">
          <a:xfrm>
            <a:off x="5399926" y="2057400"/>
            <a:ext cx="2448674" cy="4190999"/>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a:srcRect/>
          <a:stretch>
            <a:fillRect/>
          </a:stretch>
        </p:blipFill>
        <p:spPr bwMode="auto">
          <a:xfrm>
            <a:off x="990600" y="2057400"/>
            <a:ext cx="1941593" cy="4191000"/>
          </a:xfrm>
          <a:prstGeom prst="rect">
            <a:avLst/>
          </a:prstGeom>
          <a:noFill/>
          <a:ln w="9525">
            <a:noFill/>
            <a:miter lim="800000"/>
            <a:headEnd/>
            <a:tailEnd/>
          </a:ln>
          <a:effectLst/>
        </p:spPr>
      </p:pic>
      <p:sp>
        <p:nvSpPr>
          <p:cNvPr id="7" name="Date Placeholder 6"/>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Decision Making</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15</a:t>
            </a:fld>
            <a:endParaRPr lang="en-US"/>
          </a:p>
        </p:txBody>
      </p:sp>
      <p:pic>
        <p:nvPicPr>
          <p:cNvPr id="7170" name="Picture 2"/>
          <p:cNvPicPr>
            <a:picLocks noChangeAspect="1" noChangeArrowheads="1"/>
          </p:cNvPicPr>
          <p:nvPr/>
        </p:nvPicPr>
        <p:blipFill>
          <a:blip r:embed="rId2"/>
          <a:srcRect/>
          <a:stretch>
            <a:fillRect/>
          </a:stretch>
        </p:blipFill>
        <p:spPr bwMode="auto">
          <a:xfrm>
            <a:off x="457200" y="1905000"/>
            <a:ext cx="3810000" cy="4499246"/>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909781" y="1905000"/>
            <a:ext cx="3624619" cy="4495800"/>
          </a:xfrm>
          <a:prstGeom prst="rect">
            <a:avLst/>
          </a:prstGeom>
          <a:noFill/>
          <a:ln w="9525">
            <a:noFill/>
            <a:miter lim="800000"/>
            <a:headEnd/>
            <a:tailEnd/>
          </a:ln>
          <a:effectLst/>
        </p:spPr>
      </p:pic>
      <p:sp>
        <p:nvSpPr>
          <p:cNvPr id="7" name="Date Placeholder 6"/>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t>Exercise 1: What does the following code print ?</a:t>
            </a:r>
            <a:endParaRPr lang="en-US" sz="3300" dirty="0"/>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16</a:t>
            </a:fld>
            <a:endParaRPr lang="en-US"/>
          </a:p>
        </p:txBody>
      </p:sp>
      <p:pic>
        <p:nvPicPr>
          <p:cNvPr id="1027" name="Picture 3"/>
          <p:cNvPicPr>
            <a:picLocks noChangeAspect="1" noChangeArrowheads="1"/>
          </p:cNvPicPr>
          <p:nvPr/>
        </p:nvPicPr>
        <p:blipFill>
          <a:blip r:embed="rId2"/>
          <a:srcRect/>
          <a:stretch>
            <a:fillRect/>
          </a:stretch>
        </p:blipFill>
        <p:spPr bwMode="auto">
          <a:xfrm>
            <a:off x="381000" y="1981200"/>
            <a:ext cx="7946220" cy="4343400"/>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t>Exercise 2: What does the following code print ?</a:t>
            </a:r>
            <a:endParaRPr lang="en-US" sz="3300" dirty="0"/>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17</a:t>
            </a:fld>
            <a:endParaRPr lang="en-US"/>
          </a:p>
        </p:txBody>
      </p:sp>
      <p:pic>
        <p:nvPicPr>
          <p:cNvPr id="1026" name="Picture 2"/>
          <p:cNvPicPr>
            <a:picLocks noChangeAspect="1" noChangeArrowheads="1"/>
          </p:cNvPicPr>
          <p:nvPr/>
        </p:nvPicPr>
        <p:blipFill>
          <a:blip r:embed="rId2"/>
          <a:srcRect/>
          <a:stretch>
            <a:fillRect/>
          </a:stretch>
        </p:blipFill>
        <p:spPr bwMode="auto">
          <a:xfrm>
            <a:off x="381000" y="1904999"/>
            <a:ext cx="4800600" cy="4493585"/>
          </a:xfrm>
          <a:prstGeom prst="rect">
            <a:avLst/>
          </a:prstGeom>
          <a:noFill/>
          <a:ln w="9525">
            <a:noFill/>
            <a:miter lim="800000"/>
            <a:headEnd/>
            <a:tailEnd/>
          </a:ln>
          <a:effectLst/>
        </p:spPr>
      </p:pic>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Comparing Integers</a:t>
            </a:r>
            <a:endParaRPr lang="en-US" dirty="0"/>
          </a:p>
        </p:txBody>
      </p:sp>
      <p:sp>
        <p:nvSpPr>
          <p:cNvPr id="3" name="Content Placeholder 2"/>
          <p:cNvSpPr>
            <a:spLocks noGrp="1"/>
          </p:cNvSpPr>
          <p:nvPr>
            <p:ph idx="1"/>
          </p:nvPr>
        </p:nvSpPr>
        <p:spPr/>
        <p:txBody>
          <a:bodyPr/>
          <a:lstStyle/>
          <a:p>
            <a:r>
              <a:rPr lang="en-US" dirty="0" smtClean="0"/>
              <a:t>Write a program that asks the user to enter two integers, obtains the numbers from the user, then prints the larger number followed by the words “is larger.” If the numbers are equal, print the message “These numbers are equal.”</a:t>
            </a:r>
            <a:endParaRPr lang="en-US" dirty="0"/>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18</a:t>
            </a:fld>
            <a:endParaRPr lang="en-US"/>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4: Odd or Even</a:t>
            </a:r>
            <a:endParaRPr lang="en-US" dirty="0"/>
          </a:p>
        </p:txBody>
      </p:sp>
      <p:sp>
        <p:nvSpPr>
          <p:cNvPr id="3" name="Content Placeholder 2"/>
          <p:cNvSpPr>
            <a:spLocks noGrp="1"/>
          </p:cNvSpPr>
          <p:nvPr>
            <p:ph idx="1"/>
          </p:nvPr>
        </p:nvSpPr>
        <p:spPr/>
        <p:txBody>
          <a:bodyPr/>
          <a:lstStyle/>
          <a:p>
            <a:r>
              <a:rPr lang="en-US" dirty="0" smtClean="0"/>
              <a:t>Write a program that reads an integer and determines whether it’s odd or even. </a:t>
            </a:r>
          </a:p>
          <a:p>
            <a:r>
              <a:rPr lang="en-US" dirty="0" smtClean="0"/>
              <a:t>[Hint: Use the modulus operator. An even number is a multiple of two. Any multiple of two leaves a remainder of zero when divided by 2].</a:t>
            </a:r>
            <a:endParaRPr lang="en-US" dirty="0"/>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19</a:t>
            </a:fld>
            <a:endParaRPr lang="en-US"/>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C++ using Visual Studio 2010</a:t>
            </a:r>
          </a:p>
          <a:p>
            <a:r>
              <a:rPr lang="en-US" dirty="0" smtClean="0"/>
              <a:t>C++ Libraries</a:t>
            </a:r>
          </a:p>
          <a:p>
            <a:r>
              <a:rPr lang="en-US" dirty="0" smtClean="0"/>
              <a:t>Program: Printing a Line of Text</a:t>
            </a:r>
          </a:p>
          <a:p>
            <a:r>
              <a:rPr lang="en-US" dirty="0" smtClean="0"/>
              <a:t>Escape Sequences</a:t>
            </a:r>
          </a:p>
          <a:p>
            <a:r>
              <a:rPr lang="en-US" dirty="0" smtClean="0"/>
              <a:t>Data Types</a:t>
            </a:r>
          </a:p>
          <a:p>
            <a:r>
              <a:rPr lang="en-US" dirty="0" smtClean="0"/>
              <a:t>Program: Adding Two Integers</a:t>
            </a:r>
          </a:p>
          <a:p>
            <a:r>
              <a:rPr lang="en-US" dirty="0" smtClean="0"/>
              <a:t>Arithmetic Operators</a:t>
            </a:r>
          </a:p>
          <a:p>
            <a:r>
              <a:rPr lang="en-US" dirty="0" smtClean="0"/>
              <a:t>Equality and Relational Operators</a:t>
            </a:r>
          </a:p>
          <a:p>
            <a:r>
              <a:rPr lang="en-US" dirty="0" smtClean="0"/>
              <a:t>Decision Making: if condition syntax + program</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2</a:t>
            </a:fld>
            <a:endParaRPr lang="en-US"/>
          </a:p>
        </p:txBody>
      </p:sp>
      <p:sp>
        <p:nvSpPr>
          <p:cNvPr id="6" name="Date Placeholder 5"/>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5: Arithmetic, Smallest and Largest</a:t>
            </a:r>
            <a:endParaRPr lang="en-US" dirty="0"/>
          </a:p>
        </p:txBody>
      </p:sp>
      <p:sp>
        <p:nvSpPr>
          <p:cNvPr id="3" name="Content Placeholder 2"/>
          <p:cNvSpPr>
            <a:spLocks noGrp="1"/>
          </p:cNvSpPr>
          <p:nvPr>
            <p:ph idx="1"/>
          </p:nvPr>
        </p:nvSpPr>
        <p:spPr>
          <a:xfrm>
            <a:off x="457200" y="1935480"/>
            <a:ext cx="8229600" cy="1722120"/>
          </a:xfrm>
        </p:spPr>
        <p:txBody>
          <a:bodyPr>
            <a:normAutofit/>
          </a:bodyPr>
          <a:lstStyle/>
          <a:p>
            <a:r>
              <a:rPr lang="en-US" dirty="0" smtClean="0"/>
              <a:t>Write a program that inputs three integers from the keyboard and prints the sum, average, product, smallest, and largest of these numbers. The screen dialog should appear as follows:</a:t>
            </a:r>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20</a:t>
            </a:fld>
            <a:endParaRPr lang="en-US"/>
          </a:p>
        </p:txBody>
      </p:sp>
      <p:pic>
        <p:nvPicPr>
          <p:cNvPr id="2050" name="Picture 2"/>
          <p:cNvPicPr>
            <a:picLocks noChangeAspect="1" noChangeArrowheads="1"/>
          </p:cNvPicPr>
          <p:nvPr/>
        </p:nvPicPr>
        <p:blipFill>
          <a:blip r:embed="rId2"/>
          <a:srcRect/>
          <a:stretch>
            <a:fillRect/>
          </a:stretch>
        </p:blipFill>
        <p:spPr bwMode="auto">
          <a:xfrm>
            <a:off x="762000" y="3590925"/>
            <a:ext cx="7801627" cy="2819400"/>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6: Displaying a Table</a:t>
            </a:r>
            <a:endParaRPr lang="en-US" dirty="0"/>
          </a:p>
        </p:txBody>
      </p:sp>
      <p:sp>
        <p:nvSpPr>
          <p:cNvPr id="3" name="Content Placeholder 2"/>
          <p:cNvSpPr>
            <a:spLocks noGrp="1"/>
          </p:cNvSpPr>
          <p:nvPr>
            <p:ph idx="1"/>
          </p:nvPr>
        </p:nvSpPr>
        <p:spPr>
          <a:xfrm>
            <a:off x="457200" y="1935480"/>
            <a:ext cx="8229600" cy="1341120"/>
          </a:xfrm>
        </p:spPr>
        <p:txBody>
          <a:bodyPr/>
          <a:lstStyle/>
          <a:p>
            <a:r>
              <a:rPr lang="en-US" dirty="0" smtClean="0"/>
              <a:t>Using the techniques of this chapter, write a program that </a:t>
            </a:r>
            <a:r>
              <a:rPr lang="en-US" b="1" dirty="0" smtClean="0"/>
              <a:t>calculates</a:t>
            </a:r>
            <a:r>
              <a:rPr lang="en-US" dirty="0" smtClean="0"/>
              <a:t> the squares and cubes of the integers 0 to 10. Use tabs to print the following formatted table of values:</a:t>
            </a:r>
            <a:endParaRPr lang="en-US" dirty="0"/>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21</a:t>
            </a:fld>
            <a:endParaRPr lang="en-US"/>
          </a:p>
        </p:txBody>
      </p:sp>
      <p:pic>
        <p:nvPicPr>
          <p:cNvPr id="1026" name="Picture 2"/>
          <p:cNvPicPr>
            <a:picLocks noChangeAspect="1" noChangeArrowheads="1"/>
          </p:cNvPicPr>
          <p:nvPr/>
        </p:nvPicPr>
        <p:blipFill>
          <a:blip r:embed="rId2"/>
          <a:srcRect/>
          <a:stretch>
            <a:fillRect/>
          </a:stretch>
        </p:blipFill>
        <p:spPr bwMode="auto">
          <a:xfrm>
            <a:off x="838200" y="3200400"/>
            <a:ext cx="4114800" cy="3254991"/>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7: Digits of an Integer</a:t>
            </a:r>
            <a:endParaRPr lang="en-US" dirty="0"/>
          </a:p>
        </p:txBody>
      </p:sp>
      <p:sp>
        <p:nvSpPr>
          <p:cNvPr id="3" name="Content Placeholder 2"/>
          <p:cNvSpPr>
            <a:spLocks noGrp="1"/>
          </p:cNvSpPr>
          <p:nvPr>
            <p:ph idx="1"/>
          </p:nvPr>
        </p:nvSpPr>
        <p:spPr>
          <a:xfrm>
            <a:off x="457200" y="1935480"/>
            <a:ext cx="8229600" cy="2636520"/>
          </a:xfrm>
        </p:spPr>
        <p:txBody>
          <a:bodyPr/>
          <a:lstStyle/>
          <a:p>
            <a:r>
              <a:rPr lang="en-US" dirty="0" smtClean="0"/>
              <a:t>Write a program that inputs a five-digit integer, separates the integer into its digits and prints them separated by </a:t>
            </a:r>
            <a:r>
              <a:rPr lang="en-US" b="1" dirty="0" smtClean="0"/>
              <a:t>three spaces each</a:t>
            </a:r>
            <a:r>
              <a:rPr lang="en-US" dirty="0" smtClean="0"/>
              <a:t>.</a:t>
            </a:r>
          </a:p>
          <a:p>
            <a:r>
              <a:rPr lang="en-US" dirty="0" smtClean="0"/>
              <a:t>[Hint: Use the integer division and modulus operators.]</a:t>
            </a:r>
          </a:p>
          <a:p>
            <a:r>
              <a:rPr lang="en-US" dirty="0" smtClean="0"/>
              <a:t>For example, if the user types in 42339, the program should print:</a:t>
            </a:r>
            <a:endParaRPr lang="en-US" dirty="0"/>
          </a:p>
        </p:txBody>
      </p:sp>
      <p:sp>
        <p:nvSpPr>
          <p:cNvPr id="4" name="Date Placeholder 3"/>
          <p:cNvSpPr>
            <a:spLocks noGrp="1"/>
          </p:cNvSpPr>
          <p:nvPr>
            <p:ph type="dt" sz="half" idx="10"/>
          </p:nvPr>
        </p:nvSpPr>
        <p:spPr/>
        <p:txBody>
          <a:bodyPr/>
          <a:lstStyle/>
          <a:p>
            <a:r>
              <a:rPr lang="en-US" smtClean="0"/>
              <a:t>Paul Akiki © Fall 2011</a:t>
            </a:r>
            <a:endParaRPr lang="en-US"/>
          </a:p>
        </p:txBody>
      </p:sp>
      <p:sp>
        <p:nvSpPr>
          <p:cNvPr id="5" name="Footer Placeholder 4"/>
          <p:cNvSpPr>
            <a:spLocks noGrp="1"/>
          </p:cNvSpPr>
          <p:nvPr>
            <p:ph type="ftr" sz="quarter" idx="11"/>
          </p:nvPr>
        </p:nvSpPr>
        <p:spPr/>
        <p:txBody>
          <a:bodyPr/>
          <a:lstStyle/>
          <a:p>
            <a:r>
              <a:rPr lang="en-US" smtClean="0"/>
              <a:t>CSC 212 – Programming Design and Data Abstraction 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22</a:t>
            </a:fld>
            <a:endParaRPr lang="en-US"/>
          </a:p>
        </p:txBody>
      </p:sp>
      <p:pic>
        <p:nvPicPr>
          <p:cNvPr id="1026" name="Picture 2"/>
          <p:cNvPicPr>
            <a:picLocks noChangeAspect="1" noChangeArrowheads="1"/>
          </p:cNvPicPr>
          <p:nvPr/>
        </p:nvPicPr>
        <p:blipFill>
          <a:blip r:embed="rId2"/>
          <a:srcRect/>
          <a:stretch>
            <a:fillRect/>
          </a:stretch>
        </p:blipFill>
        <p:spPr bwMode="auto">
          <a:xfrm>
            <a:off x="838200" y="4572000"/>
            <a:ext cx="7543800" cy="1896540"/>
          </a:xfrm>
          <a:prstGeom prst="rect">
            <a:avLst/>
          </a:prstGeom>
          <a:noFill/>
          <a:ln w="9525">
            <a:noFill/>
            <a:miter lim="800000"/>
            <a:headEnd/>
            <a:tailEnd/>
          </a:ln>
          <a:effectLst/>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using Visual Studio 2010: Step 1</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3</a:t>
            </a:fld>
            <a:endParaRPr lang="en-US"/>
          </a:p>
        </p:txBody>
      </p:sp>
      <p:pic>
        <p:nvPicPr>
          <p:cNvPr id="1026" name="Picture 2"/>
          <p:cNvPicPr>
            <a:picLocks noChangeAspect="1" noChangeArrowheads="1"/>
          </p:cNvPicPr>
          <p:nvPr/>
        </p:nvPicPr>
        <p:blipFill>
          <a:blip r:embed="rId2"/>
          <a:srcRect/>
          <a:stretch>
            <a:fillRect/>
          </a:stretch>
        </p:blipFill>
        <p:spPr bwMode="auto">
          <a:xfrm>
            <a:off x="1295400" y="2133600"/>
            <a:ext cx="6324600" cy="382847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using Visual Studio 2010: Step 2</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4</a:t>
            </a:fld>
            <a:endParaRPr lang="en-US"/>
          </a:p>
        </p:txBody>
      </p:sp>
      <p:pic>
        <p:nvPicPr>
          <p:cNvPr id="2051" name="Picture 3"/>
          <p:cNvPicPr>
            <a:picLocks noChangeAspect="1" noChangeArrowheads="1"/>
          </p:cNvPicPr>
          <p:nvPr/>
        </p:nvPicPr>
        <p:blipFill>
          <a:blip r:embed="rId2"/>
          <a:srcRect/>
          <a:stretch>
            <a:fillRect/>
          </a:stretch>
        </p:blipFill>
        <p:spPr bwMode="auto">
          <a:xfrm>
            <a:off x="1371599" y="1981200"/>
            <a:ext cx="6286085" cy="434340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using Visual Studio 2010: Step 3</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5</a:t>
            </a:fld>
            <a:endParaRPr lang="en-US"/>
          </a:p>
        </p:txBody>
      </p:sp>
      <p:pic>
        <p:nvPicPr>
          <p:cNvPr id="3074" name="Picture 2"/>
          <p:cNvPicPr>
            <a:picLocks noChangeAspect="1" noChangeArrowheads="1"/>
          </p:cNvPicPr>
          <p:nvPr/>
        </p:nvPicPr>
        <p:blipFill>
          <a:blip r:embed="rId2"/>
          <a:srcRect/>
          <a:stretch>
            <a:fillRect/>
          </a:stretch>
        </p:blipFill>
        <p:spPr bwMode="auto">
          <a:xfrm>
            <a:off x="1828800" y="1974206"/>
            <a:ext cx="5638800" cy="4426594"/>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Libraries</a:t>
            </a:r>
            <a:endParaRPr lang="en-US" dirty="0"/>
          </a:p>
        </p:txBody>
      </p:sp>
      <p:sp>
        <p:nvSpPr>
          <p:cNvPr id="3" name="Content Placeholder 2"/>
          <p:cNvSpPr>
            <a:spLocks noGrp="1"/>
          </p:cNvSpPr>
          <p:nvPr>
            <p:ph idx="1"/>
          </p:nvPr>
        </p:nvSpPr>
        <p:spPr/>
        <p:txBody>
          <a:bodyPr/>
          <a:lstStyle/>
          <a:p>
            <a:pPr algn="just"/>
            <a:r>
              <a:rPr lang="en-US" dirty="0" smtClean="0"/>
              <a:t>Before writing any program, there are libraries that must be called. One of the libraries used in C++ is:</a:t>
            </a:r>
          </a:p>
          <a:p>
            <a:pPr lvl="1" algn="just"/>
            <a:r>
              <a:rPr lang="en-US" dirty="0" smtClean="0"/>
              <a:t>#include&lt;</a:t>
            </a:r>
            <a:r>
              <a:rPr lang="en-US" dirty="0" err="1" smtClean="0"/>
              <a:t>iostream</a:t>
            </a:r>
            <a:r>
              <a:rPr lang="en-US" dirty="0" smtClean="0"/>
              <a:t>&gt;</a:t>
            </a:r>
          </a:p>
          <a:p>
            <a:pPr lvl="1" algn="just"/>
            <a:r>
              <a:rPr lang="en-US" dirty="0" smtClean="0"/>
              <a:t>This library tells the preprocessor to include in the program the contents of the </a:t>
            </a:r>
            <a:r>
              <a:rPr lang="en-US" i="1" dirty="0" smtClean="0"/>
              <a:t>input/output stream header file </a:t>
            </a:r>
            <a:r>
              <a:rPr lang="en-US" dirty="0" smtClean="0"/>
              <a:t>&lt;</a:t>
            </a:r>
            <a:r>
              <a:rPr lang="en-US" dirty="0" err="1" smtClean="0"/>
              <a:t>iostream</a:t>
            </a:r>
            <a:r>
              <a:rPr lang="en-US" dirty="0" smtClean="0"/>
              <a:t>&gt;.</a:t>
            </a:r>
          </a:p>
          <a:p>
            <a:pPr lvl="3"/>
            <a:r>
              <a:rPr lang="en-US" dirty="0" err="1" smtClean="0"/>
              <a:t>cout</a:t>
            </a:r>
            <a:r>
              <a:rPr lang="en-US" dirty="0" smtClean="0"/>
              <a:t>&lt;&lt; (output a stream of characters)</a:t>
            </a:r>
          </a:p>
          <a:p>
            <a:pPr lvl="3"/>
            <a:r>
              <a:rPr lang="en-US" dirty="0" err="1" smtClean="0"/>
              <a:t>cin</a:t>
            </a:r>
            <a:r>
              <a:rPr lang="en-US" dirty="0" smtClean="0"/>
              <a:t>&gt;&gt; (input data to a variable)</a:t>
            </a:r>
          </a:p>
          <a:p>
            <a:pPr lvl="1" algn="just"/>
            <a:r>
              <a:rPr lang="en-US" dirty="0" smtClean="0"/>
              <a:t>This file must be included for any program that outputs data to the screen or inputs data from the keyboard.</a:t>
            </a:r>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6</a:t>
            </a:fld>
            <a:endParaRPr lang="en-US"/>
          </a:p>
        </p:txBody>
      </p:sp>
      <p:sp>
        <p:nvSpPr>
          <p:cNvPr id="6" name="Date Placeholder 5"/>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Printing a Line of Text</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7</a:t>
            </a:fld>
            <a:endParaRPr lang="en-US"/>
          </a:p>
        </p:txBody>
      </p:sp>
      <p:pic>
        <p:nvPicPr>
          <p:cNvPr id="4099" name="Picture 3"/>
          <p:cNvPicPr>
            <a:picLocks noChangeAspect="1" noChangeArrowheads="1"/>
          </p:cNvPicPr>
          <p:nvPr/>
        </p:nvPicPr>
        <p:blipFill>
          <a:blip r:embed="rId2"/>
          <a:srcRect/>
          <a:stretch>
            <a:fillRect/>
          </a:stretch>
        </p:blipFill>
        <p:spPr bwMode="auto">
          <a:xfrm>
            <a:off x="457200" y="2743200"/>
            <a:ext cx="8034306" cy="220980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Sequences</a:t>
            </a:r>
            <a:endParaRPr lang="en-US" dirty="0"/>
          </a:p>
        </p:txBody>
      </p:sp>
      <p:graphicFrame>
        <p:nvGraphicFramePr>
          <p:cNvPr id="6" name="Content Placeholder 5"/>
          <p:cNvGraphicFramePr>
            <a:graphicFrameLocks noGrp="1"/>
          </p:cNvGraphicFramePr>
          <p:nvPr>
            <p:ph idx="1"/>
          </p:nvPr>
        </p:nvGraphicFramePr>
        <p:xfrm>
          <a:off x="457200" y="2509520"/>
          <a:ext cx="8229600" cy="2595880"/>
        </p:xfrm>
        <a:graphic>
          <a:graphicData uri="http://schemas.openxmlformats.org/drawingml/2006/table">
            <a:tbl>
              <a:tblPr firstRow="1" bandRow="1">
                <a:tableStyleId>{5C22544A-7EE6-4342-B048-85BDC9FD1C3A}</a:tableStyleId>
              </a:tblPr>
              <a:tblGrid>
                <a:gridCol w="2057400"/>
                <a:gridCol w="6172200"/>
              </a:tblGrid>
              <a:tr h="370840">
                <a:tc>
                  <a:txBody>
                    <a:bodyPr/>
                    <a:lstStyle/>
                    <a:p>
                      <a:pPr algn="ctr"/>
                      <a:r>
                        <a:rPr lang="en-US" dirty="0" smtClean="0">
                          <a:latin typeface="+mj-lt"/>
                        </a:rPr>
                        <a:t>Escape</a:t>
                      </a:r>
                      <a:r>
                        <a:rPr lang="en-US" baseline="0" dirty="0" smtClean="0">
                          <a:latin typeface="+mj-lt"/>
                        </a:rPr>
                        <a:t> Sequence</a:t>
                      </a:r>
                      <a:endParaRPr lang="en-US" dirty="0">
                        <a:latin typeface="+mj-lt"/>
                      </a:endParaRPr>
                    </a:p>
                  </a:txBody>
                  <a:tcPr/>
                </a:tc>
                <a:tc>
                  <a:txBody>
                    <a:bodyPr/>
                    <a:lstStyle/>
                    <a:p>
                      <a:pPr algn="ctr"/>
                      <a:r>
                        <a:rPr lang="en-US" dirty="0" smtClean="0">
                          <a:latin typeface="+mj-lt"/>
                        </a:rPr>
                        <a:t>Description</a:t>
                      </a:r>
                      <a:endParaRPr lang="en-US" dirty="0">
                        <a:latin typeface="+mj-lt"/>
                      </a:endParaRPr>
                    </a:p>
                  </a:txBody>
                  <a:tcPr/>
                </a:tc>
              </a:tr>
              <a:tr h="370840">
                <a:tc>
                  <a:txBody>
                    <a:bodyPr/>
                    <a:lstStyle/>
                    <a:p>
                      <a:pPr algn="ctr"/>
                      <a:r>
                        <a:rPr lang="en-US" dirty="0" smtClean="0">
                          <a:latin typeface="+mj-lt"/>
                        </a:rPr>
                        <a:t>\n</a:t>
                      </a:r>
                      <a:endParaRPr lang="en-US" dirty="0">
                        <a:latin typeface="+mj-lt"/>
                      </a:endParaRPr>
                    </a:p>
                  </a:txBody>
                  <a:tcPr/>
                </a:tc>
                <a:tc>
                  <a:txBody>
                    <a:bodyPr/>
                    <a:lstStyle/>
                    <a:p>
                      <a:pPr algn="ctr"/>
                      <a:r>
                        <a:rPr lang="en-US" dirty="0" smtClean="0">
                          <a:latin typeface="+mj-lt"/>
                        </a:rPr>
                        <a:t>Newline</a:t>
                      </a:r>
                      <a:endParaRPr lang="en-US" dirty="0">
                        <a:latin typeface="+mj-lt"/>
                      </a:endParaRPr>
                    </a:p>
                  </a:txBody>
                  <a:tcPr/>
                </a:tc>
              </a:tr>
              <a:tr h="370840">
                <a:tc>
                  <a:txBody>
                    <a:bodyPr/>
                    <a:lstStyle/>
                    <a:p>
                      <a:pPr algn="ctr"/>
                      <a:r>
                        <a:rPr lang="en-US" dirty="0" smtClean="0">
                          <a:latin typeface="+mj-lt"/>
                        </a:rPr>
                        <a:t>\t</a:t>
                      </a:r>
                      <a:endParaRPr lang="en-US" dirty="0">
                        <a:latin typeface="+mj-lt"/>
                      </a:endParaRPr>
                    </a:p>
                  </a:txBody>
                  <a:tcPr/>
                </a:tc>
                <a:tc>
                  <a:txBody>
                    <a:bodyPr/>
                    <a:lstStyle/>
                    <a:p>
                      <a:pPr algn="ctr"/>
                      <a:r>
                        <a:rPr lang="en-US" dirty="0" smtClean="0">
                          <a:latin typeface="+mj-lt"/>
                        </a:rPr>
                        <a:t>Horizontal Tab</a:t>
                      </a:r>
                      <a:endParaRPr lang="en-US" dirty="0">
                        <a:latin typeface="+mj-lt"/>
                      </a:endParaRPr>
                    </a:p>
                  </a:txBody>
                  <a:tcPr/>
                </a:tc>
              </a:tr>
              <a:tr h="370840">
                <a:tc>
                  <a:txBody>
                    <a:bodyPr/>
                    <a:lstStyle/>
                    <a:p>
                      <a:pPr algn="ctr"/>
                      <a:r>
                        <a:rPr lang="en-US" dirty="0" smtClean="0">
                          <a:latin typeface="+mj-lt"/>
                        </a:rPr>
                        <a:t>\r</a:t>
                      </a:r>
                      <a:endParaRPr lang="en-US" dirty="0">
                        <a:latin typeface="+mj-lt"/>
                      </a:endParaRPr>
                    </a:p>
                  </a:txBody>
                  <a:tcPr/>
                </a:tc>
                <a:tc>
                  <a:txBody>
                    <a:bodyPr/>
                    <a:lstStyle/>
                    <a:p>
                      <a:pPr algn="ctr"/>
                      <a:r>
                        <a:rPr lang="en-US" dirty="0" smtClean="0">
                          <a:latin typeface="+mj-lt"/>
                        </a:rPr>
                        <a:t>Carriage</a:t>
                      </a:r>
                      <a:r>
                        <a:rPr lang="en-US" baseline="0" dirty="0" smtClean="0">
                          <a:latin typeface="+mj-lt"/>
                        </a:rPr>
                        <a:t> Return</a:t>
                      </a:r>
                      <a:endParaRPr lang="en-US" dirty="0">
                        <a:latin typeface="+mj-lt"/>
                      </a:endParaRPr>
                    </a:p>
                  </a:txBody>
                  <a:tcPr/>
                </a:tc>
              </a:tr>
              <a:tr h="370840">
                <a:tc>
                  <a:txBody>
                    <a:bodyPr/>
                    <a:lstStyle/>
                    <a:p>
                      <a:pPr algn="ctr"/>
                      <a:r>
                        <a:rPr lang="en-US" dirty="0" smtClean="0">
                          <a:latin typeface="+mj-lt"/>
                        </a:rPr>
                        <a:t>\a</a:t>
                      </a:r>
                      <a:endParaRPr lang="en-US" dirty="0">
                        <a:latin typeface="+mj-lt"/>
                      </a:endParaRPr>
                    </a:p>
                  </a:txBody>
                  <a:tcPr/>
                </a:tc>
                <a:tc>
                  <a:txBody>
                    <a:bodyPr/>
                    <a:lstStyle/>
                    <a:p>
                      <a:pPr algn="ctr"/>
                      <a:r>
                        <a:rPr lang="en-US" dirty="0" smtClean="0">
                          <a:latin typeface="+mj-lt"/>
                        </a:rPr>
                        <a:t>Alert</a:t>
                      </a:r>
                      <a:endParaRPr lang="en-US" dirty="0">
                        <a:latin typeface="+mj-lt"/>
                      </a:endParaRPr>
                    </a:p>
                  </a:txBody>
                  <a:tcPr/>
                </a:tc>
              </a:tr>
              <a:tr h="370840">
                <a:tc>
                  <a:txBody>
                    <a:bodyPr/>
                    <a:lstStyle/>
                    <a:p>
                      <a:pPr algn="ctr"/>
                      <a:r>
                        <a:rPr lang="en-US" dirty="0" smtClean="0">
                          <a:latin typeface="+mj-lt"/>
                        </a:rPr>
                        <a:t>\\</a:t>
                      </a:r>
                      <a:endParaRPr lang="en-US" dirty="0">
                        <a:latin typeface="+mj-lt"/>
                      </a:endParaRPr>
                    </a:p>
                  </a:txBody>
                  <a:tcPr/>
                </a:tc>
                <a:tc>
                  <a:txBody>
                    <a:bodyPr/>
                    <a:lstStyle/>
                    <a:p>
                      <a:pPr algn="ctr"/>
                      <a:r>
                        <a:rPr lang="en-US" dirty="0" smtClean="0">
                          <a:latin typeface="+mj-lt"/>
                        </a:rPr>
                        <a:t>Backslash</a:t>
                      </a:r>
                      <a:endParaRPr lang="en-US" dirty="0">
                        <a:latin typeface="+mj-lt"/>
                      </a:endParaRPr>
                    </a:p>
                  </a:txBody>
                  <a:tcPr/>
                </a:tc>
              </a:tr>
              <a:tr h="370840">
                <a:tc>
                  <a:txBody>
                    <a:bodyPr/>
                    <a:lstStyle/>
                    <a:p>
                      <a:pPr algn="ctr"/>
                      <a:r>
                        <a:rPr lang="en-US" dirty="0" smtClean="0">
                          <a:latin typeface="+mj-lt"/>
                        </a:rPr>
                        <a:t>\”</a:t>
                      </a:r>
                      <a:endParaRPr lang="en-US" dirty="0">
                        <a:latin typeface="+mj-lt"/>
                      </a:endParaRPr>
                    </a:p>
                  </a:txBody>
                  <a:tcPr/>
                </a:tc>
                <a:tc>
                  <a:txBody>
                    <a:bodyPr/>
                    <a:lstStyle/>
                    <a:p>
                      <a:pPr algn="ctr"/>
                      <a:r>
                        <a:rPr lang="en-US" dirty="0" smtClean="0">
                          <a:latin typeface="+mj-lt"/>
                        </a:rPr>
                        <a:t>Double</a:t>
                      </a:r>
                      <a:r>
                        <a:rPr lang="en-US" baseline="0" dirty="0" smtClean="0">
                          <a:latin typeface="+mj-lt"/>
                        </a:rPr>
                        <a:t> Quote</a:t>
                      </a:r>
                      <a:endParaRPr lang="en-US" dirty="0">
                        <a:latin typeface="+mj-lt"/>
                      </a:endParaRPr>
                    </a:p>
                  </a:txBody>
                  <a:tcPr/>
                </a:tc>
              </a:tr>
            </a:tbl>
          </a:graphicData>
        </a:graphic>
      </p:graphicFrame>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8</a:t>
            </a:fld>
            <a:endParaRPr lang="en-US"/>
          </a:p>
        </p:txBody>
      </p:sp>
      <p:sp>
        <p:nvSpPr>
          <p:cNvPr id="7" name="Date Placeholder 6"/>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Printing a Line of Text (Continued)</a:t>
            </a:r>
            <a:endParaRPr lang="en-US" dirty="0"/>
          </a:p>
        </p:txBody>
      </p:sp>
      <p:sp>
        <p:nvSpPr>
          <p:cNvPr id="4" name="Footer Placeholder 3"/>
          <p:cNvSpPr>
            <a:spLocks noGrp="1"/>
          </p:cNvSpPr>
          <p:nvPr>
            <p:ph type="ftr" sz="quarter" idx="11"/>
          </p:nvPr>
        </p:nvSpPr>
        <p:spPr/>
        <p:txBody>
          <a:bodyPr/>
          <a:lstStyle/>
          <a:p>
            <a:r>
              <a:rPr lang="en-US" smtClean="0"/>
              <a:t>CSC 212 – Programming Design and Data Abstraction 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9</a:t>
            </a:fld>
            <a:endParaRPr lang="en-US"/>
          </a:p>
        </p:txBody>
      </p:sp>
      <p:pic>
        <p:nvPicPr>
          <p:cNvPr id="5122" name="Picture 2"/>
          <p:cNvPicPr>
            <a:picLocks noChangeAspect="1" noChangeArrowheads="1"/>
          </p:cNvPicPr>
          <p:nvPr/>
        </p:nvPicPr>
        <p:blipFill>
          <a:blip r:embed="rId2"/>
          <a:srcRect/>
          <a:stretch>
            <a:fillRect/>
          </a:stretch>
        </p:blipFill>
        <p:spPr bwMode="auto">
          <a:xfrm>
            <a:off x="381000" y="1905000"/>
            <a:ext cx="7239000" cy="2269524"/>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381000" y="4343400"/>
            <a:ext cx="7239000" cy="2010833"/>
          </a:xfrm>
          <a:prstGeom prst="rect">
            <a:avLst/>
          </a:prstGeom>
          <a:noFill/>
          <a:ln w="9525">
            <a:noFill/>
            <a:miter lim="800000"/>
            <a:headEnd/>
            <a:tailEnd/>
          </a:ln>
          <a:effectLst/>
        </p:spPr>
      </p:pic>
      <p:sp>
        <p:nvSpPr>
          <p:cNvPr id="7" name="Date Placeholder 6"/>
          <p:cNvSpPr>
            <a:spLocks noGrp="1"/>
          </p:cNvSpPr>
          <p:nvPr>
            <p:ph type="dt" sz="half" idx="10"/>
          </p:nvPr>
        </p:nvSpPr>
        <p:spPr/>
        <p:txBody>
          <a:bodyPr/>
          <a:lstStyle/>
          <a:p>
            <a:r>
              <a:rPr lang="en-US" smtClean="0"/>
              <a:t>Paul Akiki © Fall 2011</a:t>
            </a:r>
            <a:endParaRPr lang="en-US"/>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559</TotalTime>
  <Words>954</Words>
  <Application>Microsoft Office PowerPoint</Application>
  <PresentationFormat>On-screen Show (4:3)</PresentationFormat>
  <Paragraphs>180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Visual C++</vt:lpstr>
      <vt:lpstr>Outline</vt:lpstr>
      <vt:lpstr>C++ using Visual Studio 2010: Step 1</vt:lpstr>
      <vt:lpstr>C++ using Visual Studio 2010: Step 2</vt:lpstr>
      <vt:lpstr>C++ using Visual Studio 2010: Step 3</vt:lpstr>
      <vt:lpstr>C++ Libraries</vt:lpstr>
      <vt:lpstr>Program: Printing a Line of Text</vt:lpstr>
      <vt:lpstr>Escape Sequences</vt:lpstr>
      <vt:lpstr>Program: Printing a Line of Text (Continued)</vt:lpstr>
      <vt:lpstr>Data Types</vt:lpstr>
      <vt:lpstr>Program: Adding Two Integers</vt:lpstr>
      <vt:lpstr>Arithmetic Operators</vt:lpstr>
      <vt:lpstr>Equality and Relational Operators</vt:lpstr>
      <vt:lpstr>Decision Making: if condition syntax</vt:lpstr>
      <vt:lpstr>Program: Decision Making</vt:lpstr>
      <vt:lpstr>Exercise 1: What does the following code print ?</vt:lpstr>
      <vt:lpstr>Exercise 2: What does the following code print ?</vt:lpstr>
      <vt:lpstr>Exercise 3: Comparing Integers</vt:lpstr>
      <vt:lpstr>Exercise 4: Odd or Even</vt:lpstr>
      <vt:lpstr>Exercise 5: Arithmetic, Smallest and Largest</vt:lpstr>
      <vt:lpstr>Exercise 6: Displaying a Table</vt:lpstr>
      <vt:lpstr>Exercise 7: Digits of an Integer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Paul Akiki</dc:creator>
  <cp:lastModifiedBy>Pierre</cp:lastModifiedBy>
  <cp:revision>104</cp:revision>
  <dcterms:created xsi:type="dcterms:W3CDTF">2011-08-16T14:20:10Z</dcterms:created>
  <dcterms:modified xsi:type="dcterms:W3CDTF">2011-10-03T14:52:44Z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